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69"/>
  </p:notesMasterIdLst>
  <p:handoutMasterIdLst>
    <p:handoutMasterId r:id="rId70"/>
  </p:handoutMasterIdLst>
  <p:sldIdLst>
    <p:sldId id="537" r:id="rId2"/>
    <p:sldId id="591" r:id="rId3"/>
    <p:sldId id="592" r:id="rId4"/>
    <p:sldId id="593" r:id="rId5"/>
    <p:sldId id="538" r:id="rId6"/>
    <p:sldId id="258" r:id="rId7"/>
    <p:sldId id="569" r:id="rId8"/>
    <p:sldId id="489" r:id="rId9"/>
    <p:sldId id="515" r:id="rId10"/>
    <p:sldId id="539" r:id="rId11"/>
    <p:sldId id="520" r:id="rId12"/>
    <p:sldId id="494" r:id="rId13"/>
    <p:sldId id="541" r:id="rId14"/>
    <p:sldId id="547" r:id="rId15"/>
    <p:sldId id="441" r:id="rId16"/>
    <p:sldId id="570" r:id="rId17"/>
    <p:sldId id="543" r:id="rId18"/>
    <p:sldId id="556" r:id="rId19"/>
    <p:sldId id="493" r:id="rId20"/>
    <p:sldId id="544" r:id="rId21"/>
    <p:sldId id="557" r:id="rId22"/>
    <p:sldId id="546" r:id="rId23"/>
    <p:sldId id="453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94" r:id="rId41"/>
    <p:sldId id="574" r:id="rId42"/>
    <p:sldId id="521" r:id="rId43"/>
    <p:sldId id="590" r:id="rId44"/>
    <p:sldId id="529" r:id="rId45"/>
    <p:sldId id="552" r:id="rId46"/>
    <p:sldId id="459" r:id="rId47"/>
    <p:sldId id="491" r:id="rId48"/>
    <p:sldId id="562" r:id="rId49"/>
    <p:sldId id="460" r:id="rId50"/>
    <p:sldId id="463" r:id="rId51"/>
    <p:sldId id="575" r:id="rId52"/>
    <p:sldId id="461" r:id="rId53"/>
    <p:sldId id="553" r:id="rId54"/>
    <p:sldId id="522" r:id="rId55"/>
    <p:sldId id="523" r:id="rId56"/>
    <p:sldId id="530" r:id="rId57"/>
    <p:sldId id="535" r:id="rId58"/>
    <p:sldId id="582" r:id="rId59"/>
    <p:sldId id="576" r:id="rId60"/>
    <p:sldId id="583" r:id="rId61"/>
    <p:sldId id="527" r:id="rId62"/>
    <p:sldId id="577" r:id="rId63"/>
    <p:sldId id="528" r:id="rId64"/>
    <p:sldId id="595" r:id="rId65"/>
    <p:sldId id="596" r:id="rId66"/>
    <p:sldId id="531" r:id="rId67"/>
    <p:sldId id="533" r:id="rId68"/>
  </p:sldIdLst>
  <p:sldSz cx="12192000" cy="6858000"/>
  <p:notesSz cx="9928225" cy="6797675"/>
  <p:custDataLst>
    <p:tags r:id="rId7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60" d="100"/>
          <a:sy n="60" d="100"/>
        </p:scale>
        <p:origin x="135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3479" y="0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7107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3479" y="6457107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479" y="0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8750" y="511175"/>
            <a:ext cx="4530725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80" y="3229609"/>
            <a:ext cx="7943467" cy="305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107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479" y="6457107"/>
            <a:ext cx="4302527" cy="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173" y="3229609"/>
            <a:ext cx="7281882" cy="3057741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10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98750" y="511175"/>
            <a:ext cx="4530725" cy="2547938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ndagrad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16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3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2.png"/><Relationship Id="rId5" Type="http://schemas.openxmlformats.org/officeDocument/2006/relationships/tags" Target="../tags/tag10.xml"/><Relationship Id="rId10" Type="http://schemas.openxmlformats.org/officeDocument/2006/relationships/image" Target="../media/image36.png"/><Relationship Id="rId4" Type="http://schemas.openxmlformats.org/officeDocument/2006/relationships/tags" Target="../tags/tag9.xml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4.xml"/><Relationship Id="rId7" Type="http://schemas.openxmlformats.org/officeDocument/2006/relationships/image" Target="../media/image3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16.xml"/><Relationship Id="rId10" Type="http://schemas.openxmlformats.org/officeDocument/2006/relationships/image" Target="../media/image32.png"/><Relationship Id="rId4" Type="http://schemas.openxmlformats.org/officeDocument/2006/relationships/tags" Target="../tags/tag15.xml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9.xml"/><Relationship Id="rId7" Type="http://schemas.openxmlformats.org/officeDocument/2006/relationships/image" Target="../media/image3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tags" Target="../tags/tag22.xml"/><Relationship Id="rId16" Type="http://schemas.openxmlformats.org/officeDocument/2006/relationships/image" Target="../media/image59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4.png"/><Relationship Id="rId5" Type="http://schemas.openxmlformats.org/officeDocument/2006/relationships/tags" Target="../tags/tag25.xml"/><Relationship Id="rId15" Type="http://schemas.openxmlformats.org/officeDocument/2006/relationships/image" Target="../media/image58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1.xml"/><Relationship Id="rId7" Type="http://schemas.openxmlformats.org/officeDocument/2006/relationships/image" Target="../media/image3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33.xml"/><Relationship Id="rId10" Type="http://schemas.openxmlformats.org/officeDocument/2006/relationships/image" Target="../media/image70.png"/><Relationship Id="rId4" Type="http://schemas.openxmlformats.org/officeDocument/2006/relationships/tags" Target="../tags/tag32.xml"/><Relationship Id="rId9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eaLnBrk="1" hangingPunct="1"/>
            <a:r>
              <a:rPr lang="en-US" sz="2400" dirty="0" smtClean="0"/>
              <a:t>Homework 1: Search</a:t>
            </a:r>
          </a:p>
          <a:p>
            <a:pPr lvl="1"/>
            <a:r>
              <a:rPr lang="en-US" sz="2000" dirty="0" smtClean="0"/>
              <a:t>Has been released!  Part I AND Part II due Monday, </a:t>
            </a:r>
            <a:r>
              <a:rPr lang="en-US" sz="2000" dirty="0"/>
              <a:t>2</a:t>
            </a:r>
            <a:r>
              <a:rPr lang="en-US" sz="2000" dirty="0" smtClean="0"/>
              <a:t>/3, at 11:59pm.</a:t>
            </a:r>
          </a:p>
          <a:p>
            <a:pPr lvl="1"/>
            <a:r>
              <a:rPr lang="en-US" sz="2000" dirty="0" smtClean="0"/>
              <a:t>Part I through </a:t>
            </a:r>
            <a:r>
              <a:rPr lang="en-US" sz="2000" dirty="0" err="1" smtClean="0"/>
              <a:t>edX</a:t>
            </a:r>
            <a:r>
              <a:rPr lang="en-US" sz="2000" dirty="0" smtClean="0"/>
              <a:t> – online, instant grading, submit as often as you like.</a:t>
            </a:r>
          </a:p>
          <a:p>
            <a:pPr lvl="1"/>
            <a:r>
              <a:rPr lang="en-US" sz="2000" dirty="0" smtClean="0"/>
              <a:t>Part II through </a:t>
            </a:r>
            <a:r>
              <a:rPr lang="en-US" sz="2000" dirty="0" smtClean="0">
                <a:hlinkClick r:id="rId2"/>
              </a:rPr>
              <a:t>www.pandagrader.com</a:t>
            </a:r>
            <a:r>
              <a:rPr lang="en-US" sz="2000" dirty="0" smtClean="0"/>
              <a:t> -- submit </a:t>
            </a:r>
            <a:r>
              <a:rPr lang="en-US" sz="2000" dirty="0" err="1" smtClean="0"/>
              <a:t>pdf</a:t>
            </a:r>
            <a:endParaRPr lang="en-US" sz="2000" dirty="0" smtClean="0"/>
          </a:p>
          <a:p>
            <a:pPr lvl="3"/>
            <a:endParaRPr lang="en-US" sz="1200" dirty="0" smtClean="0"/>
          </a:p>
          <a:p>
            <a:pPr eaLnBrk="1" hangingPunct="1"/>
            <a:r>
              <a:rPr lang="en-US" sz="2400" dirty="0" smtClean="0"/>
              <a:t>Project 1: Search</a:t>
            </a:r>
          </a:p>
          <a:p>
            <a:pPr lvl="1" eaLnBrk="1" hangingPunct="1"/>
            <a:r>
              <a:rPr lang="en-US" sz="2000" dirty="0" smtClean="0"/>
              <a:t>Will be released soon!  Due Friday 2/7 at 5pm.</a:t>
            </a:r>
          </a:p>
          <a:p>
            <a:pPr lvl="1" eaLnBrk="1" hangingPunct="1"/>
            <a:r>
              <a:rPr lang="en-US" sz="2000" dirty="0" smtClean="0"/>
              <a:t>Start early and ask questions.  It’s longer than most!</a:t>
            </a:r>
          </a:p>
          <a:p>
            <a:pPr lvl="3"/>
            <a:endParaRPr lang="en-US" sz="1200" dirty="0" smtClean="0"/>
          </a:p>
          <a:p>
            <a:pPr eaLnBrk="1" hangingPunct="1"/>
            <a:r>
              <a:rPr lang="en-US" sz="2400" dirty="0" smtClean="0"/>
              <a:t>Sections</a:t>
            </a:r>
          </a:p>
          <a:p>
            <a:pPr lvl="1"/>
            <a:r>
              <a:rPr lang="en-US" sz="2000" dirty="0" smtClean="0"/>
              <a:t>You can go to any, but have priority in your own.</a:t>
            </a:r>
          </a:p>
          <a:p>
            <a:pPr lvl="4"/>
            <a:endParaRPr lang="en-US" sz="1200" dirty="0"/>
          </a:p>
          <a:p>
            <a:r>
              <a:rPr lang="en-US" sz="2400" dirty="0" smtClean="0"/>
              <a:t>Exam preferences / conflicts</a:t>
            </a:r>
          </a:p>
          <a:p>
            <a:pPr lvl="1"/>
            <a:r>
              <a:rPr lang="en-US" sz="2000" dirty="0" smtClean="0"/>
              <a:t>Please fill out the survey form (link on Piazza)</a:t>
            </a:r>
          </a:p>
          <a:p>
            <a:pPr lvl="1"/>
            <a:r>
              <a:rPr lang="en-US" sz="2000" dirty="0" smtClean="0"/>
              <a:t>Due tonight!</a:t>
            </a:r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small maze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…</a:t>
            </a:r>
            <a:endParaRPr lang="en-US" dirty="0"/>
          </a:p>
        </p:txBody>
      </p:sp>
      <p:pic>
        <p:nvPicPr>
          <p:cNvPr id="4" name="Picture 3" descr="Screen Shot 2014-01-27 at 11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7" y="1219200"/>
            <a:ext cx="7284767" cy="55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9066" y="6488668"/>
            <a:ext cx="240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TechCrunch</a:t>
            </a:r>
            <a:r>
              <a:rPr lang="en-US" dirty="0" smtClean="0">
                <a:latin typeface="Calibri"/>
                <a:cs typeface="Calibri"/>
              </a:rPr>
              <a:t>, 2014/1/25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greedy empty (L3D1)] 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 …</a:t>
            </a:r>
            <a:endParaRPr lang="en-US" dirty="0"/>
          </a:p>
        </p:txBody>
      </p:sp>
      <p:pic>
        <p:nvPicPr>
          <p:cNvPr id="4" name="Picture 3" descr="Screen Shot 2014-01-28 at 12.0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912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Wired, 2013/12/12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4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1-28 at 12.3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7086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Wired, 2014/01/16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32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UCS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*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(Tiny Maze) – UCS / A*</a:t>
            </a:r>
            <a:endParaRPr lang="en-US" dirty="0"/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</a:t>
            </a:r>
            <a:r>
              <a:rPr lang="en-US" dirty="0" smtClean="0"/>
              <a:t>462: </a:t>
            </a:r>
            <a:r>
              <a:rPr lang="en-US" dirty="0" smtClean="0"/>
              <a:t>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Dominance: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if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Heuristics form a semi-lattice:</a:t>
            </a:r>
          </a:p>
          <a:p>
            <a:pPr lvl="1" eaLnBrk="1" hangingPunct="1"/>
            <a:r>
              <a:rPr lang="en-US" sz="2000" dirty="0" smtClean="0"/>
              <a:t>Max of admissible heuristics is admissible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Trivial heuristics</a:t>
            </a:r>
          </a:p>
          <a:p>
            <a:pPr lvl="1" eaLnBrk="1" hangingPunct="1"/>
            <a:r>
              <a:rPr lang="en-US" sz="2000" dirty="0" smtClean="0"/>
              <a:t>Bottom of lattice is the zero heuristic (what does this give us?)</a:t>
            </a:r>
          </a:p>
          <a:p>
            <a:pPr lvl="1" eaLnBrk="1" hangingPunct="1"/>
            <a:r>
              <a:rPr lang="en-US" sz="2000" dirty="0" smtClean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Informed Search</a:t>
            </a:r>
          </a:p>
          <a:p>
            <a:pPr lvl="1"/>
            <a:r>
              <a:rPr lang="en-US" sz="3200" dirty="0" smtClean="0"/>
              <a:t>Heuristics</a:t>
            </a:r>
          </a:p>
          <a:p>
            <a:pPr lvl="1"/>
            <a:r>
              <a:rPr lang="en-US" sz="3200" dirty="0" smtClean="0"/>
              <a:t>Greedy Search</a:t>
            </a:r>
          </a:p>
          <a:p>
            <a:pPr lvl="1"/>
            <a:r>
              <a:rPr lang="en-US" sz="3200" dirty="0" smtClean="0"/>
              <a:t>A* Search</a:t>
            </a:r>
          </a:p>
          <a:p>
            <a:pPr lvl="2"/>
            <a:endParaRPr lang="en-US" sz="2800" dirty="0" smtClean="0"/>
          </a:p>
          <a:p>
            <a:pPr eaLnBrk="1" hangingPunct="1"/>
            <a:r>
              <a:rPr lang="en-US" sz="3600" dirty="0" smtClean="0"/>
              <a:t>Graph Search</a:t>
            </a:r>
          </a:p>
          <a:p>
            <a:pPr lvl="2"/>
            <a:endParaRPr lang="en-US" sz="2800" dirty="0" smtClean="0"/>
          </a:p>
          <a:p>
            <a:pPr lvl="1" eaLnBrk="1" hangingPunct="1"/>
            <a:endParaRPr lang="en-US" sz="3200" dirty="0" smtClean="0"/>
          </a:p>
          <a:p>
            <a:pPr eaLnBrk="1" hangingPunct="1"/>
            <a:endParaRPr lang="en-US" sz="3600" dirty="0" smtClean="0"/>
          </a:p>
          <a:p>
            <a:pPr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 smtClean="0">
                <a:latin typeface="Calibri"/>
                <a:cs typeface="Calibri"/>
              </a:rPr>
              <a:t>suboptimally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Consider what A* does:</a:t>
            </a:r>
          </a:p>
          <a:p>
            <a:pPr lvl="1" eaLnBrk="1" hangingPunct="1"/>
            <a:r>
              <a:rPr lang="en-US" sz="2400" dirty="0" smtClean="0"/>
              <a:t>Expands nodes in increasing total f value (f-contours)</a:t>
            </a:r>
            <a:br>
              <a:rPr lang="en-US" sz="2400" dirty="0" smtClean="0"/>
            </a:br>
            <a:r>
              <a:rPr lang="en-US" sz="2400" dirty="0" smtClean="0"/>
              <a:t>Reminder: f(n) = g(n) + h(n) = cost to n + heuristic</a:t>
            </a:r>
          </a:p>
          <a:p>
            <a:pPr lvl="1" eaLnBrk="1" hangingPunct="1"/>
            <a:r>
              <a:rPr lang="en-US" sz="2400" dirty="0" smtClean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Proof:</a:t>
            </a:r>
          </a:p>
          <a:p>
            <a:pPr eaLnBrk="1" hangingPunct="1"/>
            <a:r>
              <a:rPr lang="en-US" sz="2000" dirty="0" smtClean="0"/>
              <a:t>New possible problem: some </a:t>
            </a:r>
            <a:r>
              <a:rPr lang="en-US" sz="2000" i="1" dirty="0" smtClean="0"/>
              <a:t>n</a:t>
            </a:r>
            <a:r>
              <a:rPr lang="en-US" sz="2000" dirty="0" smtClean="0"/>
              <a:t> on path to G* isn’t in queue when we need it, because some worse </a:t>
            </a:r>
            <a:r>
              <a:rPr lang="en-US" sz="2000" i="1" dirty="0" smtClean="0"/>
              <a:t>n’</a:t>
            </a:r>
            <a:r>
              <a:rPr lang="en-US" sz="2000" dirty="0" smtClean="0"/>
              <a:t> for the same state </a:t>
            </a:r>
            <a:r>
              <a:rPr lang="en-US" sz="2000" dirty="0" err="1" smtClean="0"/>
              <a:t>dequeued</a:t>
            </a:r>
            <a:r>
              <a:rPr lang="en-US" sz="2000" dirty="0" smtClean="0"/>
              <a:t> and expanded first (disaster!)</a:t>
            </a:r>
          </a:p>
          <a:p>
            <a:pPr eaLnBrk="1" hangingPunct="1"/>
            <a:r>
              <a:rPr lang="en-US" sz="2000" dirty="0" smtClean="0"/>
              <a:t>Take the highest such </a:t>
            </a:r>
            <a:r>
              <a:rPr lang="en-US" sz="2000" i="1" dirty="0" smtClean="0"/>
              <a:t>n </a:t>
            </a:r>
            <a:r>
              <a:rPr lang="en-US" sz="2000" dirty="0" smtClean="0"/>
              <a:t>in tree</a:t>
            </a:r>
          </a:p>
          <a:p>
            <a:pPr eaLnBrk="1" hangingPunct="1"/>
            <a:r>
              <a:rPr lang="en-US" sz="2000" dirty="0" smtClean="0"/>
              <a:t>Let </a:t>
            </a:r>
            <a:r>
              <a:rPr lang="en-US" sz="2000" i="1" dirty="0" smtClean="0"/>
              <a:t>p</a:t>
            </a:r>
            <a:r>
              <a:rPr lang="en-US" sz="2000" dirty="0" smtClean="0"/>
              <a:t> be the ancestor of </a:t>
            </a:r>
            <a:r>
              <a:rPr lang="en-US" sz="2000" i="1" dirty="0" smtClean="0"/>
              <a:t>n </a:t>
            </a:r>
            <a:r>
              <a:rPr lang="en-US" sz="2000" dirty="0" smtClean="0"/>
              <a:t>that was on the queue when </a:t>
            </a:r>
            <a:r>
              <a:rPr lang="en-US" sz="2000" i="1" dirty="0" smtClean="0"/>
              <a:t>n</a:t>
            </a:r>
            <a:r>
              <a:rPr lang="en-US" sz="2000" dirty="0" smtClean="0"/>
              <a:t>’ was popped</a:t>
            </a:r>
          </a:p>
          <a:p>
            <a:pPr eaLnBrk="1" hangingPunct="1"/>
            <a:r>
              <a:rPr lang="en-US" sz="2000" i="1" dirty="0" smtClean="0"/>
              <a:t>f(p) &lt; f(n)</a:t>
            </a:r>
            <a:r>
              <a:rPr lang="en-US" sz="2000" dirty="0" smtClean="0"/>
              <a:t> because of </a:t>
            </a:r>
            <a:r>
              <a:rPr lang="en-US" sz="2000" dirty="0" smtClean="0">
                <a:solidFill>
                  <a:srgbClr val="008000"/>
                </a:solidFill>
              </a:rPr>
              <a:t>consistency</a:t>
            </a:r>
            <a:endParaRPr lang="en-US" sz="2000" i="1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 smtClean="0"/>
              <a:t>f(n) &lt; f(n’) </a:t>
            </a:r>
            <a:r>
              <a:rPr lang="en-US" sz="2000" dirty="0" smtClean="0"/>
              <a:t>because </a:t>
            </a:r>
            <a:r>
              <a:rPr lang="en-US" sz="2000" i="1" dirty="0" smtClean="0"/>
              <a:t>n’</a:t>
            </a:r>
            <a:r>
              <a:rPr lang="en-US" sz="2000" dirty="0" smtClean="0"/>
              <a:t> is suboptimal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p</a:t>
            </a:r>
            <a:r>
              <a:rPr lang="en-US" sz="2000" dirty="0" smtClean="0"/>
              <a:t> would have been expanded before </a:t>
            </a:r>
            <a:r>
              <a:rPr lang="en-US" sz="2000" i="1" dirty="0" smtClean="0"/>
              <a:t>n</a:t>
            </a:r>
            <a:r>
              <a:rPr lang="en-US" sz="2000" dirty="0" smtClean="0"/>
              <a:t>’</a:t>
            </a:r>
          </a:p>
          <a:p>
            <a:pPr eaLnBrk="1" hangingPunct="1"/>
            <a:r>
              <a:rPr lang="en-US" sz="2000" dirty="0" smtClean="0"/>
              <a:t>Contradiction!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38975</TotalTime>
  <Words>2582</Words>
  <Application>Microsoft Office PowerPoint</Application>
  <PresentationFormat>Widescreen</PresentationFormat>
  <Paragraphs>633</Paragraphs>
  <Slides>67</Slides>
  <Notes>13</Notes>
  <HiddenSlides>6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Symbol</vt:lpstr>
      <vt:lpstr>Times New Roman</vt:lpstr>
      <vt:lpstr>Wingdings</vt:lpstr>
      <vt:lpstr>dan-berkeley-nlp-v1</vt:lpstr>
      <vt:lpstr>Announcements</vt:lpstr>
      <vt:lpstr>AI in the news …</vt:lpstr>
      <vt:lpstr>AI in the news …</vt:lpstr>
      <vt:lpstr>PowerPoint Presentation</vt:lpstr>
      <vt:lpstr>CS 462: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Windows User</cp:lastModifiedBy>
  <cp:revision>2265</cp:revision>
  <cp:lastPrinted>2020-02-10T04:20:36Z</cp:lastPrinted>
  <dcterms:created xsi:type="dcterms:W3CDTF">2004-08-27T04:16:05Z</dcterms:created>
  <dcterms:modified xsi:type="dcterms:W3CDTF">2020-02-10T04:40:10Z</dcterms:modified>
</cp:coreProperties>
</file>